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73" r:id="rId3"/>
    <p:sldId id="257" r:id="rId4"/>
    <p:sldId id="258" r:id="rId5"/>
    <p:sldId id="265" r:id="rId6"/>
    <p:sldId id="267" r:id="rId7"/>
    <p:sldId id="266" r:id="rId8"/>
    <p:sldId id="260" r:id="rId9"/>
    <p:sldId id="261" r:id="rId10"/>
    <p:sldId id="262" r:id="rId11"/>
    <p:sldId id="270" r:id="rId12"/>
    <p:sldId id="263" r:id="rId13"/>
    <p:sldId id="268" r:id="rId14"/>
    <p:sldId id="264" r:id="rId15"/>
    <p:sldId id="269" r:id="rId16"/>
    <p:sldId id="271" r:id="rId17"/>
    <p:sldId id="272" r:id="rId18"/>
    <p:sldId id="274" r:id="rId19"/>
    <p:sldId id="275" r:id="rId20"/>
    <p:sldId id="276" r:id="rId21"/>
    <p:sldId id="277" r:id="rId22"/>
    <p:sldId id="280" r:id="rId23"/>
    <p:sldId id="278" r:id="rId24"/>
    <p:sldId id="279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B6BD4-F0B6-4F62-A5D7-73AE1DA5DB1C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CF3CCD-FB1B-4A2E-82E1-2AD619E88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786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3CCD-FB1B-4A2E-82E1-2AD619E88C6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9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3CCD-FB1B-4A2E-82E1-2AD619E88C6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CF3CCD-FB1B-4A2E-82E1-2AD619E88C6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6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9AE2E-104D-4F28-B0B6-2D3C7BBF9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0C288-82C4-464A-96B3-AF31CEE258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BA60C-CBCE-4F1D-9365-2B0B93FE0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CE3F2-EFC4-44C5-A396-C2996BA2F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692C3-1754-498B-9D1F-3C009EC45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63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3DDCF-E0ED-45B9-BACA-69BDFC902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18BD39-9B0E-4012-83D6-BD5274A78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E389E-F730-475D-98EC-691A1EF73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F1731-4F8F-433D-9343-E0DEFCB1B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BE20A-00DA-4A52-A372-71AF87984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014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F09DF1-AFB3-41A9-BD42-8D0CA98311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98B658-4D41-4265-9810-9CBC139DA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91666-3047-4897-946C-5C14F24EF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98A9C-0020-45C9-9E84-21E101429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AF54D-8213-4B8A-BCFF-400A755EC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51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14462-9111-441D-A608-461F487BF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A1DB8-C137-47EF-AFD4-4A99B100D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D5A8C-5550-4730-B796-AE4345507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37E44-EE7B-4489-B960-A09004C67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18EBF-8CE3-4D57-BA1A-1D63548D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947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441F8-324F-4484-8A45-FA27F030E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B4C98-8C09-4C15-87C4-3E9D8369E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3BB5B-1B4C-4D39-BCB5-67404C45E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4B65E-1663-4E6F-BEA3-9A0948374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3F8E9-F000-4FCE-A128-095417868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0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3B43B-B453-4A4C-AA63-F4A81B92A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A7F88-157C-499C-A4A0-2506CA2C89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3D6B78-CE6B-411A-8C2B-139616EDA9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0448A-CA3B-464A-86ED-EBE5E24B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B1282D-26D9-443C-B9D3-20817F90A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61B3A-F696-49F8-BA00-8A6FE820A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3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3D78-E348-47E3-A24F-653BA00A7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87BC4-2736-4895-BAA9-BC31C334B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671ABB-450F-439D-A369-464B6377B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A47F48-8204-4F4F-9C07-A770A00BAD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08DDA6-289D-48E4-9437-159984F104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4C74E3-C0B3-4A72-9A02-5A1F96D96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8507AF-7B85-403D-A2D8-BC711A8F3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E6C003-C404-4196-AC40-F105B3208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7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C1478-D49D-4F0C-8C31-D86B4283C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27772C-2C6D-4898-A5DC-D52939203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F56DA-D16D-426B-B933-84020AAC5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EFB16-D160-4F56-8892-E4EB287CB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73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03DA7B-67CF-46C4-9BB0-9AF5B24D6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938266-B2FC-45BC-BF30-CB3E34A82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ACC84-ECA5-4655-BD5C-BF0FD48B6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90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2474D-D999-454B-9D8A-DB98DB250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F2F6A-5F40-48F5-9A40-D7A5C2A3E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C56C9-995F-4CAF-AC0F-2CD5F9569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27129-73F1-4964-A505-483F69382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474BEA-75FF-4960-A51A-A18C034C1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66F7BF-A33C-459B-8EF4-05F467DE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430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6740-2242-4450-AC0B-99B465652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CDA615-B6E6-4379-A243-057413FAD6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CB8934-5662-4DF1-A635-0C06641C7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2B5C04-F7A6-4B16-8B2C-55C497C64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F7FC8-9B0E-4247-8752-F286A6C7D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8CFC4-6F1F-4D3B-AE63-3ADDA4E45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09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9E0F02-389F-4C8C-8AAE-DE6CB55B5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9DF55-8692-4499-8ADA-F128F2B4A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64EF6-BD5A-4E96-9968-621D54381F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674DF-8CB0-484A-9660-2BCEBB7D52CF}" type="datetimeFigureOut">
              <a:rPr lang="en-US" smtClean="0"/>
              <a:t>7/16/2023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E2176-B906-4786-9CD7-B1C8EB0FD6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D0B9E-A922-4076-9C82-FABA9368E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62A3AE-213F-4DFE-AD5E-EEF770269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02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4F6E-C898-47D3-B4AA-5842D4270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69" y="241877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Excess COVID-19 Deaths Modeling and Comparison by State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D1D620-7736-4B98-8139-F1C61A6B7982}"/>
              </a:ext>
            </a:extLst>
          </p:cNvPr>
          <p:cNvSpPr txBox="1"/>
          <p:nvPr/>
        </p:nvSpPr>
        <p:spPr>
          <a:xfrm>
            <a:off x="4920521" y="4915897"/>
            <a:ext cx="6093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/>
              <a:t>Davit Sargsyan</a:t>
            </a:r>
            <a:br>
              <a:rPr lang="en-US" dirty="0"/>
            </a:br>
            <a:r>
              <a:rPr lang="en-US" dirty="0"/>
              <a:t>March 2023</a:t>
            </a:r>
          </a:p>
        </p:txBody>
      </p:sp>
    </p:spTree>
    <p:extLst>
      <p:ext uri="{BB962C8B-B14F-4D97-AF65-F5344CB8AC3E}">
        <p14:creationId xmlns:p14="http://schemas.microsoft.com/office/powerpoint/2010/main" val="936721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Mixed-effects nonlinear model </a:t>
            </a:r>
            <a:br>
              <a:rPr lang="en-US" dirty="0"/>
            </a:br>
            <a:r>
              <a:rPr lang="en-US" sz="4400" dirty="0"/>
              <a:t>Excess Death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753620"/>
            <a:ext cx="10754193" cy="8254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/>
              <a:t>Deaths_prd</a:t>
            </a:r>
            <a:r>
              <a:rPr lang="en-US" sz="2400" dirty="0"/>
              <a:t> := prd3*</a:t>
            </a:r>
            <a:r>
              <a:rPr lang="en-US" sz="2400" dirty="0" err="1"/>
              <a:t>daysmonth</a:t>
            </a:r>
            <a:r>
              <a:rPr lang="en-US" sz="2400" dirty="0"/>
              <a:t>*Population*10^(-5)</a:t>
            </a:r>
          </a:p>
          <a:p>
            <a:pPr marL="0" indent="0">
              <a:buNone/>
            </a:pPr>
            <a:r>
              <a:rPr lang="en-US" sz="2400" dirty="0"/>
              <a:t>Excess Death (% predicted) = 100*sum(Deaths - </a:t>
            </a:r>
            <a:r>
              <a:rPr lang="en-US" sz="2400" dirty="0" err="1"/>
              <a:t>Deaths_prd</a:t>
            </a:r>
            <a:r>
              <a:rPr lang="en-US" sz="2400" dirty="0"/>
              <a:t>)/sum(</a:t>
            </a:r>
            <a:r>
              <a:rPr lang="en-US" sz="2400" dirty="0" err="1"/>
              <a:t>Deaths_prd</a:t>
            </a:r>
            <a:r>
              <a:rPr lang="en-US" sz="2400" dirty="0"/>
              <a:t>)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5DF12D-7E71-4F4A-8DF4-3DE27A75C281}"/>
              </a:ext>
            </a:extLst>
          </p:cNvPr>
          <p:cNvGraphicFramePr>
            <a:graphicFrameLocks noGrp="1"/>
          </p:cNvGraphicFramePr>
          <p:nvPr/>
        </p:nvGraphicFramePr>
        <p:xfrm>
          <a:off x="708494" y="2773662"/>
          <a:ext cx="10174365" cy="3457575"/>
        </p:xfrm>
        <a:graphic>
          <a:graphicData uri="http://schemas.openxmlformats.org/drawingml/2006/table">
            <a:tbl>
              <a:tblPr/>
              <a:tblGrid>
                <a:gridCol w="7030356">
                  <a:extLst>
                    <a:ext uri="{9D8B030D-6E8A-4147-A177-3AD203B41FA5}">
                      <a16:colId xmlns:a16="http://schemas.microsoft.com/office/drawing/2014/main" val="2308801914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910568733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1126650506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302364464"/>
                    </a:ext>
                  </a:extLst>
                </a:gridCol>
              </a:tblGrid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1851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7365850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 (U07.1)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127195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70524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840898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66248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053289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18870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91854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98204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533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5942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Model Fits Example: Diabetes in CA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FBC1BF-EE37-414F-9FF6-CD1DD861F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133" y="1304925"/>
            <a:ext cx="8075396" cy="4981575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8BB666A-3D6F-4EAE-9EC0-3CCB0E7ACEEA}"/>
              </a:ext>
            </a:extLst>
          </p:cNvPr>
          <p:cNvSpPr txBox="1">
            <a:spLocks/>
          </p:cNvSpPr>
          <p:nvPr/>
        </p:nvSpPr>
        <p:spPr>
          <a:xfrm>
            <a:off x="8943517" y="1609725"/>
            <a:ext cx="2800350" cy="4543426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Grey</a:t>
            </a:r>
            <a:r>
              <a:rPr lang="en-US" dirty="0"/>
              <a:t> curve: observed daily death rate</a:t>
            </a:r>
          </a:p>
          <a:p>
            <a:endParaRPr lang="en-US" dirty="0"/>
          </a:p>
          <a:p>
            <a:r>
              <a:rPr lang="en-US" b="1" dirty="0"/>
              <a:t>Black</a:t>
            </a:r>
            <a:r>
              <a:rPr lang="en-US" dirty="0"/>
              <a:t> dashed curve: LM prediction (with quadratic term)</a:t>
            </a:r>
          </a:p>
          <a:p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Blue</a:t>
            </a:r>
            <a:r>
              <a:rPr lang="en-US" dirty="0"/>
              <a:t> curve: NLME prediction using all states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Red</a:t>
            </a:r>
            <a:r>
              <a:rPr lang="en-US" dirty="0"/>
              <a:t> curve: NLS prediction using only CA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808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EE7CBC-8528-412A-8396-5BEB3FBC98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559432"/>
              </p:ext>
            </p:extLst>
          </p:nvPr>
        </p:nvGraphicFramePr>
        <p:xfrm>
          <a:off x="584615" y="569626"/>
          <a:ext cx="11167673" cy="5967828"/>
        </p:xfrm>
        <a:graphic>
          <a:graphicData uri="http://schemas.openxmlformats.org/drawingml/2006/table">
            <a:tbl>
              <a:tblPr/>
              <a:tblGrid>
                <a:gridCol w="1219056">
                  <a:extLst>
                    <a:ext uri="{9D8B030D-6E8A-4147-A177-3AD203B41FA5}">
                      <a16:colId xmlns:a16="http://schemas.microsoft.com/office/drawing/2014/main" val="2687475727"/>
                    </a:ext>
                  </a:extLst>
                </a:gridCol>
                <a:gridCol w="910789">
                  <a:extLst>
                    <a:ext uri="{9D8B030D-6E8A-4147-A177-3AD203B41FA5}">
                      <a16:colId xmlns:a16="http://schemas.microsoft.com/office/drawing/2014/main" val="3268634834"/>
                    </a:ext>
                  </a:extLst>
                </a:gridCol>
                <a:gridCol w="1106960">
                  <a:extLst>
                    <a:ext uri="{9D8B030D-6E8A-4147-A177-3AD203B41FA5}">
                      <a16:colId xmlns:a16="http://schemas.microsoft.com/office/drawing/2014/main" val="3915361245"/>
                    </a:ext>
                  </a:extLst>
                </a:gridCol>
                <a:gridCol w="1103455">
                  <a:extLst>
                    <a:ext uri="{9D8B030D-6E8A-4147-A177-3AD203B41FA5}">
                      <a16:colId xmlns:a16="http://schemas.microsoft.com/office/drawing/2014/main" val="4155681277"/>
                    </a:ext>
                  </a:extLst>
                </a:gridCol>
                <a:gridCol w="1289117">
                  <a:extLst>
                    <a:ext uri="{9D8B030D-6E8A-4147-A177-3AD203B41FA5}">
                      <a16:colId xmlns:a16="http://schemas.microsoft.com/office/drawing/2014/main" val="1349957718"/>
                    </a:ext>
                  </a:extLst>
                </a:gridCol>
                <a:gridCol w="1292619">
                  <a:extLst>
                    <a:ext uri="{9D8B030D-6E8A-4147-A177-3AD203B41FA5}">
                      <a16:colId xmlns:a16="http://schemas.microsoft.com/office/drawing/2014/main" val="2544271012"/>
                    </a:ext>
                  </a:extLst>
                </a:gridCol>
                <a:gridCol w="998365">
                  <a:extLst>
                    <a:ext uri="{9D8B030D-6E8A-4147-A177-3AD203B41FA5}">
                      <a16:colId xmlns:a16="http://schemas.microsoft.com/office/drawing/2014/main" val="1103439157"/>
                    </a:ext>
                  </a:extLst>
                </a:gridCol>
                <a:gridCol w="952825">
                  <a:extLst>
                    <a:ext uri="{9D8B030D-6E8A-4147-A177-3AD203B41FA5}">
                      <a16:colId xmlns:a16="http://schemas.microsoft.com/office/drawing/2014/main" val="2841532825"/>
                    </a:ext>
                  </a:extLst>
                </a:gridCol>
                <a:gridCol w="1148995">
                  <a:extLst>
                    <a:ext uri="{9D8B030D-6E8A-4147-A177-3AD203B41FA5}">
                      <a16:colId xmlns:a16="http://schemas.microsoft.com/office/drawing/2014/main" val="3596636479"/>
                    </a:ext>
                  </a:extLst>
                </a:gridCol>
                <a:gridCol w="1145492">
                  <a:extLst>
                    <a:ext uri="{9D8B030D-6E8A-4147-A177-3AD203B41FA5}">
                      <a16:colId xmlns:a16="http://schemas.microsoft.com/office/drawing/2014/main" val="3846040861"/>
                    </a:ext>
                  </a:extLst>
                </a:gridCol>
              </a:tblGrid>
              <a:tr h="22127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Observed Death During Testing Months (</a:t>
                      </a:r>
                      <a:r>
                        <a:rPr lang="en-US" sz="1400" dirty="0"/>
                        <a:t>2019/03/01 to 2020/02/28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% Predicted)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656027"/>
                  </a:ext>
                </a:extLst>
              </a:tr>
              <a:tr h="12293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771692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Alabama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21058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Arizona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1118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California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287873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Florida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86851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165698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Illinois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03233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Indiana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48718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Maryland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5009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Michigan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462337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Missouri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19464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Jersey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742305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York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00991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0327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Ohio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3643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Pennsylvania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82544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2602410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Tennessee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909907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Texas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418852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Virginia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9964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Washington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0128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7189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3EE7CBC-8528-412A-8396-5BEB3FBC98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8489996"/>
              </p:ext>
            </p:extLst>
          </p:nvPr>
        </p:nvGraphicFramePr>
        <p:xfrm>
          <a:off x="584615" y="569626"/>
          <a:ext cx="11167673" cy="5943408"/>
        </p:xfrm>
        <a:graphic>
          <a:graphicData uri="http://schemas.openxmlformats.org/drawingml/2006/table">
            <a:tbl>
              <a:tblPr/>
              <a:tblGrid>
                <a:gridCol w="1219056">
                  <a:extLst>
                    <a:ext uri="{9D8B030D-6E8A-4147-A177-3AD203B41FA5}">
                      <a16:colId xmlns:a16="http://schemas.microsoft.com/office/drawing/2014/main" val="2687475727"/>
                    </a:ext>
                  </a:extLst>
                </a:gridCol>
                <a:gridCol w="910789">
                  <a:extLst>
                    <a:ext uri="{9D8B030D-6E8A-4147-A177-3AD203B41FA5}">
                      <a16:colId xmlns:a16="http://schemas.microsoft.com/office/drawing/2014/main" val="3268634834"/>
                    </a:ext>
                  </a:extLst>
                </a:gridCol>
                <a:gridCol w="1106960">
                  <a:extLst>
                    <a:ext uri="{9D8B030D-6E8A-4147-A177-3AD203B41FA5}">
                      <a16:colId xmlns:a16="http://schemas.microsoft.com/office/drawing/2014/main" val="3915361245"/>
                    </a:ext>
                  </a:extLst>
                </a:gridCol>
                <a:gridCol w="1103455">
                  <a:extLst>
                    <a:ext uri="{9D8B030D-6E8A-4147-A177-3AD203B41FA5}">
                      <a16:colId xmlns:a16="http://schemas.microsoft.com/office/drawing/2014/main" val="4155681277"/>
                    </a:ext>
                  </a:extLst>
                </a:gridCol>
                <a:gridCol w="1289117">
                  <a:extLst>
                    <a:ext uri="{9D8B030D-6E8A-4147-A177-3AD203B41FA5}">
                      <a16:colId xmlns:a16="http://schemas.microsoft.com/office/drawing/2014/main" val="1349957718"/>
                    </a:ext>
                  </a:extLst>
                </a:gridCol>
                <a:gridCol w="1292619">
                  <a:extLst>
                    <a:ext uri="{9D8B030D-6E8A-4147-A177-3AD203B41FA5}">
                      <a16:colId xmlns:a16="http://schemas.microsoft.com/office/drawing/2014/main" val="2544271012"/>
                    </a:ext>
                  </a:extLst>
                </a:gridCol>
                <a:gridCol w="998365">
                  <a:extLst>
                    <a:ext uri="{9D8B030D-6E8A-4147-A177-3AD203B41FA5}">
                      <a16:colId xmlns:a16="http://schemas.microsoft.com/office/drawing/2014/main" val="1103439157"/>
                    </a:ext>
                  </a:extLst>
                </a:gridCol>
                <a:gridCol w="952825">
                  <a:extLst>
                    <a:ext uri="{9D8B030D-6E8A-4147-A177-3AD203B41FA5}">
                      <a16:colId xmlns:a16="http://schemas.microsoft.com/office/drawing/2014/main" val="2841532825"/>
                    </a:ext>
                  </a:extLst>
                </a:gridCol>
                <a:gridCol w="1148995">
                  <a:extLst>
                    <a:ext uri="{9D8B030D-6E8A-4147-A177-3AD203B41FA5}">
                      <a16:colId xmlns:a16="http://schemas.microsoft.com/office/drawing/2014/main" val="3596636479"/>
                    </a:ext>
                  </a:extLst>
                </a:gridCol>
                <a:gridCol w="1145492">
                  <a:extLst>
                    <a:ext uri="{9D8B030D-6E8A-4147-A177-3AD203B41FA5}">
                      <a16:colId xmlns:a16="http://schemas.microsoft.com/office/drawing/2014/main" val="3846040861"/>
                    </a:ext>
                  </a:extLst>
                </a:gridCol>
              </a:tblGrid>
              <a:tr h="22127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9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Observed Death During COVID-19 (</a:t>
                      </a:r>
                      <a:r>
                        <a:rPr lang="en-US" sz="1400" dirty="0"/>
                        <a:t>2020/03/01 to 2022/06/01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% Predicted)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656027"/>
                  </a:ext>
                </a:extLst>
              </a:tr>
              <a:tr h="12293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8304" marR="8304" marT="8304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771692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Alabama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21058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Arizona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1118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California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287873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Florida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286851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Georgia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1656984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Illinois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03233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Indiana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-26.0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48718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Maryland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-36.2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5009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Michigan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4623375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Missouri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19464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Jersey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7423053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 York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0099136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0327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Ohio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364367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Pennsylvania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-12.4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825449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South Carolina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-27.4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-14.4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-33.1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2602410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Tennessee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9099078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Texas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418852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Virginia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-13.6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-8.5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199642"/>
                  </a:ext>
                </a:extLst>
              </a:tr>
              <a:tr h="22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Washington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-14.3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-7.3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15.9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-46.2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13.5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-9.7</a:t>
                      </a:r>
                    </a:p>
                  </a:txBody>
                  <a:tcPr marL="8304" marR="8304" marT="8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0128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9554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297544-24D3-4A09-A05D-EB96051DC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02070" y="311551"/>
            <a:ext cx="6234898" cy="62348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3A88F-18BB-4F3E-93B9-4215FE13B92B}"/>
              </a:ext>
            </a:extLst>
          </p:cNvPr>
          <p:cNvSpPr txBox="1">
            <a:spLocks/>
          </p:cNvSpPr>
          <p:nvPr/>
        </p:nvSpPr>
        <p:spPr>
          <a:xfrm>
            <a:off x="231007" y="964572"/>
            <a:ext cx="4702943" cy="490282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PCA on observed daily death (as % of predicted)</a:t>
            </a:r>
          </a:p>
          <a:p>
            <a:endParaRPr lang="en-US" dirty="0"/>
          </a:p>
          <a:p>
            <a:r>
              <a:rPr lang="en-US" dirty="0"/>
              <a:t>Influenza death were higher than predicted in TX, FL, AZ, GE and NJ</a:t>
            </a:r>
          </a:p>
          <a:p>
            <a:endParaRPr lang="en-US" dirty="0"/>
          </a:p>
          <a:p>
            <a:r>
              <a:rPr lang="en-US" dirty="0"/>
              <a:t>Diabetes deaths exceeded the predicted the most in NJ, NY and TN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991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9517" y="901700"/>
            <a:ext cx="5746483" cy="574648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(% Jan 2010) in the US 51 states between Jan 2010 and June 2022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9D0E43-61B0-4084-AC63-D8FA57B22D46}"/>
              </a:ext>
            </a:extLst>
          </p:cNvPr>
          <p:cNvSpPr txBox="1">
            <a:spLocks/>
          </p:cNvSpPr>
          <p:nvPr/>
        </p:nvSpPr>
        <p:spPr>
          <a:xfrm>
            <a:off x="6304548" y="1041574"/>
            <a:ext cx="5258802" cy="54513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Error bars indicate 95% CI calculated on the Testing data</a:t>
            </a:r>
          </a:p>
          <a:p>
            <a:endParaRPr lang="en-US" dirty="0"/>
          </a:p>
          <a:p>
            <a:r>
              <a:rPr lang="en-US" dirty="0"/>
              <a:t>Green dots are the observed deaths as % of predicated, by State</a:t>
            </a:r>
          </a:p>
          <a:p>
            <a:endParaRPr lang="en-US" dirty="0"/>
          </a:p>
          <a:p>
            <a:r>
              <a:rPr lang="en-US" dirty="0"/>
              <a:t>The model underestimated deaths from Alzheimer even during the Testing years</a:t>
            </a:r>
          </a:p>
          <a:p>
            <a:endParaRPr lang="en-US" dirty="0"/>
          </a:p>
          <a:p>
            <a:r>
              <a:rPr lang="en-US" dirty="0"/>
              <a:t>During COVID-19 years, the predicted death caused by </a:t>
            </a:r>
            <a:r>
              <a:rPr lang="en-US" b="1" dirty="0"/>
              <a:t>Alzheimer, Chronic Lower Respiratory and Influenza </a:t>
            </a:r>
            <a:r>
              <a:rPr lang="en-US" dirty="0"/>
              <a:t>were much lower that expected from the Testing set, while </a:t>
            </a:r>
            <a:r>
              <a:rPr lang="en-US" b="1" dirty="0"/>
              <a:t>Diabetes</a:t>
            </a:r>
            <a:r>
              <a:rPr lang="en-US" dirty="0"/>
              <a:t> death was much higher than expected</a:t>
            </a:r>
          </a:p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9F1FF7F-42EB-4B1E-B800-6E1D7BBFA929}"/>
              </a:ext>
            </a:extLst>
          </p:cNvPr>
          <p:cNvSpPr/>
          <p:nvPr/>
        </p:nvSpPr>
        <p:spPr>
          <a:xfrm>
            <a:off x="2495549" y="1162051"/>
            <a:ext cx="600075" cy="1504950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1A807CE-B517-4DC0-87FD-0E5785416EB3}"/>
              </a:ext>
            </a:extLst>
          </p:cNvPr>
          <p:cNvSpPr/>
          <p:nvPr/>
        </p:nvSpPr>
        <p:spPr>
          <a:xfrm>
            <a:off x="2028825" y="2886075"/>
            <a:ext cx="371475" cy="542925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B7F6F98-DE09-4FBF-B306-4574BC1C05F3}"/>
              </a:ext>
            </a:extLst>
          </p:cNvPr>
          <p:cNvSpPr/>
          <p:nvPr/>
        </p:nvSpPr>
        <p:spPr>
          <a:xfrm>
            <a:off x="828675" y="3257550"/>
            <a:ext cx="504825" cy="504826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998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Classical Seasonal Decomposition by Moving Averages (Diabetes in CA Example)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9D0E43-61B0-4084-AC63-D8FA57B22D46}"/>
              </a:ext>
            </a:extLst>
          </p:cNvPr>
          <p:cNvSpPr txBox="1">
            <a:spLocks/>
          </p:cNvSpPr>
          <p:nvPr/>
        </p:nvSpPr>
        <p:spPr>
          <a:xfrm>
            <a:off x="6304548" y="1041574"/>
            <a:ext cx="5258802" cy="127811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Spectral density analysis of the time series confirmed periodicity of 12 months (R::spectrum)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37627C-DECB-4277-BE15-255C554ED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83" y="1146350"/>
            <a:ext cx="5136267" cy="31684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53EE94-BD3B-413B-874F-5005889B9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5396" y="2319688"/>
            <a:ext cx="4252718" cy="4252718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C45B94C-C360-4334-8226-30F615DB7D69}"/>
              </a:ext>
            </a:extLst>
          </p:cNvPr>
          <p:cNvSpPr txBox="1">
            <a:spLocks/>
          </p:cNvSpPr>
          <p:nvPr/>
        </p:nvSpPr>
        <p:spPr>
          <a:xfrm>
            <a:off x="757186" y="4824063"/>
            <a:ext cx="5258802" cy="158626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Increasing trend and seasonality captured (R::decompose), with Random component being an order of magnitude smaller than the Seasonal component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776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Classical Seasonal Decomposition by Moving Averages (Diabetes in CA Example)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93EB8A-4B5D-47E3-828C-401665F9C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095" y="1285875"/>
            <a:ext cx="6390880" cy="4559299"/>
          </a:xfrm>
          <a:prstGeom prst="rect">
            <a:avLst/>
          </a:prstGeo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A63C519-8ECF-4EA2-8189-237F215067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1899423"/>
              </p:ext>
            </p:extLst>
          </p:nvPr>
        </p:nvGraphicFramePr>
        <p:xfrm>
          <a:off x="7010400" y="2536294"/>
          <a:ext cx="4767783" cy="17854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9261">
                  <a:extLst>
                    <a:ext uri="{9D8B030D-6E8A-4147-A177-3AD203B41FA5}">
                      <a16:colId xmlns:a16="http://schemas.microsoft.com/office/drawing/2014/main" val="1788287955"/>
                    </a:ext>
                  </a:extLst>
                </a:gridCol>
                <a:gridCol w="1589261">
                  <a:extLst>
                    <a:ext uri="{9D8B030D-6E8A-4147-A177-3AD203B41FA5}">
                      <a16:colId xmlns:a16="http://schemas.microsoft.com/office/drawing/2014/main" val="703686521"/>
                    </a:ext>
                  </a:extLst>
                </a:gridCol>
                <a:gridCol w="1589261">
                  <a:extLst>
                    <a:ext uri="{9D8B030D-6E8A-4147-A177-3AD203B41FA5}">
                      <a16:colId xmlns:a16="http://schemas.microsoft.com/office/drawing/2014/main" val="3000145741"/>
                    </a:ext>
                  </a:extLst>
                </a:gridCol>
              </a:tblGrid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NLME MAPE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CSD 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065935"/>
                  </a:ext>
                </a:extLst>
              </a:tr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4591132"/>
                  </a:ext>
                </a:extLst>
              </a:tr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036628"/>
                  </a:ext>
                </a:extLst>
              </a:tr>
              <a:tr h="446353">
                <a:tc>
                  <a:txBody>
                    <a:bodyPr/>
                    <a:lstStyle/>
                    <a:p>
                      <a:r>
                        <a:rPr lang="en-US" dirty="0"/>
                        <a:t>COVID-19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898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6265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1251-C3B9-4616-BA3D-7D38A6EB2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Part II: 2015-2023 Data </a:t>
            </a:r>
            <a:br>
              <a:rPr lang="en-US" dirty="0"/>
            </a:br>
            <a:r>
              <a:rPr lang="en-US" dirty="0"/>
              <a:t>without Causes of Death </a:t>
            </a:r>
          </a:p>
        </p:txBody>
      </p:sp>
    </p:spTree>
    <p:extLst>
      <p:ext uri="{BB962C8B-B14F-4D97-AF65-F5344CB8AC3E}">
        <p14:creationId xmlns:p14="http://schemas.microsoft.com/office/powerpoint/2010/main" val="6981359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Data processing and </a:t>
            </a:r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253330"/>
            <a:ext cx="10754193" cy="5239543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DeathDaily</a:t>
            </a:r>
            <a:r>
              <a:rPr lang="en-US" dirty="0"/>
              <a:t> = Death/</a:t>
            </a:r>
            <a:r>
              <a:rPr lang="en-US" dirty="0" err="1"/>
              <a:t>daymonth</a:t>
            </a:r>
            <a:r>
              <a:rPr lang="en-US" dirty="0"/>
              <a:t> (i.e., average daily death = average monthly death/number of days in that month)</a:t>
            </a:r>
          </a:p>
          <a:p>
            <a:endParaRPr lang="en-US" dirty="0"/>
          </a:p>
          <a:p>
            <a:r>
              <a:rPr lang="en-US" dirty="0"/>
              <a:t>Data starts at 2015-01-01. Removed records: Date &gt;= 2023-05-01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Divided data into training (before 2019/03/01), testing (2019/03/01 to 2020/02/28 or 29) and Covid-19 (2020/03/01 to 2022/06/01)</a:t>
            </a:r>
          </a:p>
          <a:p>
            <a:endParaRPr lang="en-US" dirty="0"/>
          </a:p>
          <a:p>
            <a:r>
              <a:rPr lang="en-US" dirty="0"/>
              <a:t>Calculated Rate (no more zeros) = 10^5*(Deaths/(</a:t>
            </a:r>
            <a:r>
              <a:rPr lang="en-US" dirty="0" err="1"/>
              <a:t>daymonth</a:t>
            </a:r>
            <a:r>
              <a:rPr lang="en-US" dirty="0"/>
              <a:t>*Population)</a:t>
            </a:r>
          </a:p>
          <a:p>
            <a:pPr lvl="1"/>
            <a:r>
              <a:rPr lang="en-US" dirty="0"/>
              <a:t>NOTE: if there were zeros then Rate = 10^5*(Deaths + 1)/(</a:t>
            </a:r>
            <a:r>
              <a:rPr lang="en-US" dirty="0" err="1"/>
              <a:t>daymonth</a:t>
            </a:r>
            <a:r>
              <a:rPr lang="en-US" dirty="0"/>
              <a:t>*(Population + 1))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843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1251-C3B9-4616-BA3D-7D38A6EB2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Part I: 2010-2022 Data </a:t>
            </a:r>
            <a:br>
              <a:rPr lang="en-US" dirty="0"/>
            </a:br>
            <a:r>
              <a:rPr lang="en-US" dirty="0"/>
              <a:t>with Causes of Death </a:t>
            </a:r>
          </a:p>
        </p:txBody>
      </p:sp>
    </p:spTree>
    <p:extLst>
      <p:ext uri="{BB962C8B-B14F-4D97-AF65-F5344CB8AC3E}">
        <p14:creationId xmlns:p14="http://schemas.microsoft.com/office/powerpoint/2010/main" val="17623659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2" cy="570383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20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3021277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1020599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Rate in the US states and territories</a:t>
            </a:r>
          </a:p>
          <a:p>
            <a:pPr algn="ctr"/>
            <a:r>
              <a:rPr lang="en-US" sz="2400" dirty="0"/>
              <a:t> by State between Jan 2015 and May 2023, per 10^ of Population</a:t>
            </a:r>
          </a:p>
        </p:txBody>
      </p:sp>
    </p:spTree>
    <p:extLst>
      <p:ext uri="{BB962C8B-B14F-4D97-AF65-F5344CB8AC3E}">
        <p14:creationId xmlns:p14="http://schemas.microsoft.com/office/powerpoint/2010/main" val="36809409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6894" y="991330"/>
            <a:ext cx="8558211" cy="570383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COVID-19 Death in the US states and territories</a:t>
            </a:r>
          </a:p>
          <a:p>
            <a:pPr algn="ctr"/>
            <a:r>
              <a:rPr lang="en-US" sz="2400" dirty="0"/>
              <a:t> by State between Jan 2015 and May 2023</a:t>
            </a:r>
          </a:p>
        </p:txBody>
      </p:sp>
    </p:spTree>
    <p:extLst>
      <p:ext uri="{BB962C8B-B14F-4D97-AF65-F5344CB8AC3E}">
        <p14:creationId xmlns:p14="http://schemas.microsoft.com/office/powerpoint/2010/main" val="33745949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016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COVID-19 Death in the US states and territories</a:t>
            </a:r>
          </a:p>
          <a:p>
            <a:pPr algn="ctr"/>
            <a:r>
              <a:rPr lang="en-US" sz="2400" dirty="0"/>
              <a:t> All States Combined between Jan 2015 and May 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542803-3705-4DFC-BF36-D31FF816C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191" y="1828800"/>
            <a:ext cx="5976713" cy="3731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DF2DF8-0609-46F8-868F-AE4D702DF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904" y="1828800"/>
            <a:ext cx="5976714" cy="373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6057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99072" y="1400174"/>
            <a:ext cx="7993855" cy="532770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350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Daily All-Cause Death Rate in the US states and territories</a:t>
            </a:r>
          </a:p>
          <a:p>
            <a:pPr algn="ctr"/>
            <a:r>
              <a:rPr lang="en-US" sz="2400" dirty="0"/>
              <a:t> by State between Jan 2015 and May 2023, per 10^ of Population</a:t>
            </a:r>
          </a:p>
          <a:p>
            <a:pPr algn="ctr"/>
            <a:r>
              <a:rPr lang="en-US" sz="2400" dirty="0"/>
              <a:t>Quadratic and Sinusoidal Fits</a:t>
            </a:r>
          </a:p>
        </p:txBody>
      </p:sp>
    </p:spTree>
    <p:extLst>
      <p:ext uri="{BB962C8B-B14F-4D97-AF65-F5344CB8AC3E}">
        <p14:creationId xmlns:p14="http://schemas.microsoft.com/office/powerpoint/2010/main" val="1754774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Data processing and </a:t>
            </a:r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253330"/>
            <a:ext cx="10754193" cy="5239543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DeathDaily</a:t>
            </a:r>
            <a:r>
              <a:rPr lang="en-US" dirty="0"/>
              <a:t> = Death/</a:t>
            </a:r>
            <a:r>
              <a:rPr lang="en-US" dirty="0" err="1"/>
              <a:t>daymonth</a:t>
            </a:r>
            <a:r>
              <a:rPr lang="en-US" dirty="0"/>
              <a:t> (i.e., average daily death = average monthly death/number of days in that month)</a:t>
            </a:r>
          </a:p>
          <a:p>
            <a:endParaRPr lang="en-US" dirty="0"/>
          </a:p>
          <a:p>
            <a:r>
              <a:rPr lang="en-US" dirty="0"/>
              <a:t>Removed records: Date &gt;= 2022-07-01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Removed states with max(</a:t>
            </a:r>
            <a:r>
              <a:rPr lang="en-US" dirty="0" err="1"/>
              <a:t>DeathDaily</a:t>
            </a:r>
            <a:r>
              <a:rPr lang="en-US" dirty="0"/>
              <a:t>) &lt;10 in Cerebrovascular diseases (I60-I69). 20 out of 51 states left.</a:t>
            </a:r>
          </a:p>
          <a:p>
            <a:endParaRPr lang="en-US" dirty="0"/>
          </a:p>
          <a:p>
            <a:r>
              <a:rPr lang="en-US" dirty="0"/>
              <a:t>Divided data into training (before 2019/03/01), testing (2019/03/01 to 2020/02/28 or 29) and Covid-19 (2020/03/01 to 2022/06/01)</a:t>
            </a:r>
          </a:p>
          <a:p>
            <a:endParaRPr lang="en-US" dirty="0"/>
          </a:p>
          <a:p>
            <a:r>
              <a:rPr lang="en-US" dirty="0"/>
              <a:t>Calculated Rate (no more zeros) = 10^5*(Deaths/(</a:t>
            </a:r>
            <a:r>
              <a:rPr lang="en-US" dirty="0" err="1"/>
              <a:t>daymonth</a:t>
            </a:r>
            <a:r>
              <a:rPr lang="en-US" dirty="0"/>
              <a:t>*Population)</a:t>
            </a:r>
          </a:p>
          <a:p>
            <a:pPr lvl="1"/>
            <a:r>
              <a:rPr lang="en-US" dirty="0"/>
              <a:t>NOTE: if there were zeros then Rate = 10^5*(Deaths + 1)/(</a:t>
            </a:r>
            <a:r>
              <a:rPr lang="en-US" dirty="0" err="1"/>
              <a:t>daymonth</a:t>
            </a:r>
            <a:r>
              <a:rPr lang="en-US" dirty="0"/>
              <a:t>*(Population + 1))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35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table, engineering drawing&#10;&#10;Description automatically generated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in the US 51 states between Jan 2010 and June 2022</a:t>
            </a:r>
          </a:p>
        </p:txBody>
      </p:sp>
    </p:spTree>
    <p:extLst>
      <p:ext uri="{BB962C8B-B14F-4D97-AF65-F5344CB8AC3E}">
        <p14:creationId xmlns:p14="http://schemas.microsoft.com/office/powerpoint/2010/main" val="4128068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Population dynamics (% Jan 2010) in the US 51 states between Jan 2010 and June 2022</a:t>
            </a:r>
          </a:p>
        </p:txBody>
      </p:sp>
    </p:spTree>
    <p:extLst>
      <p:ext uri="{BB962C8B-B14F-4D97-AF65-F5344CB8AC3E}">
        <p14:creationId xmlns:p14="http://schemas.microsoft.com/office/powerpoint/2010/main" val="3407654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700DFF8-CF73-4C51-AF01-23ACA0059192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10934700" cy="41274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Only the states that reached at least 10 CVD deaths daily were kept in the analysis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BE72A0-1F55-4648-92FC-F6AF0F3EB318}"/>
              </a:ext>
            </a:extLst>
          </p:cNvPr>
          <p:cNvSpPr/>
          <p:nvPr/>
        </p:nvSpPr>
        <p:spPr>
          <a:xfrm>
            <a:off x="1924050" y="9620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792737-F23B-40F0-B559-3A0281AA7A8A}"/>
              </a:ext>
            </a:extLst>
          </p:cNvPr>
          <p:cNvSpPr/>
          <p:nvPr/>
        </p:nvSpPr>
        <p:spPr>
          <a:xfrm>
            <a:off x="4181475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6F595-327D-45B4-BE07-4155C67F7FC5}"/>
              </a:ext>
            </a:extLst>
          </p:cNvPr>
          <p:cNvSpPr/>
          <p:nvPr/>
        </p:nvSpPr>
        <p:spPr>
          <a:xfrm>
            <a:off x="6362700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E06233-064A-4BE4-974F-969647C6446E}"/>
              </a:ext>
            </a:extLst>
          </p:cNvPr>
          <p:cNvSpPr/>
          <p:nvPr/>
        </p:nvSpPr>
        <p:spPr>
          <a:xfrm>
            <a:off x="30575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042FF-A7CE-4E7D-BC54-47B6E18E7FE4}"/>
              </a:ext>
            </a:extLst>
          </p:cNvPr>
          <p:cNvSpPr/>
          <p:nvPr/>
        </p:nvSpPr>
        <p:spPr>
          <a:xfrm>
            <a:off x="418147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80B80-8D5C-4AA9-AE3A-2E5FB4D21660}"/>
              </a:ext>
            </a:extLst>
          </p:cNvPr>
          <p:cNvSpPr/>
          <p:nvPr/>
        </p:nvSpPr>
        <p:spPr>
          <a:xfrm>
            <a:off x="74390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1CF6E-CCC9-48A7-94B3-62FCF909214F}"/>
              </a:ext>
            </a:extLst>
          </p:cNvPr>
          <p:cNvSpPr/>
          <p:nvPr/>
        </p:nvSpPr>
        <p:spPr>
          <a:xfrm>
            <a:off x="8558212" y="17430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A1EA59-08A7-4304-8EC2-A47C59F4E6C1}"/>
              </a:ext>
            </a:extLst>
          </p:cNvPr>
          <p:cNvSpPr/>
          <p:nvPr/>
        </p:nvSpPr>
        <p:spPr>
          <a:xfrm>
            <a:off x="6362699" y="24669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8EB51F-C2B2-47A6-B82E-04787582BB5F}"/>
              </a:ext>
            </a:extLst>
          </p:cNvPr>
          <p:cNvSpPr/>
          <p:nvPr/>
        </p:nvSpPr>
        <p:spPr>
          <a:xfrm>
            <a:off x="8558212" y="24796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D91F8D-24DD-4F12-A089-268DD35A2244}"/>
              </a:ext>
            </a:extLst>
          </p:cNvPr>
          <p:cNvSpPr/>
          <p:nvPr/>
        </p:nvSpPr>
        <p:spPr>
          <a:xfrm>
            <a:off x="3047998" y="31908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5A0841-8AAC-4758-A8C8-8D174FB79EE3}"/>
              </a:ext>
            </a:extLst>
          </p:cNvPr>
          <p:cNvSpPr/>
          <p:nvPr/>
        </p:nvSpPr>
        <p:spPr>
          <a:xfrm>
            <a:off x="8558211" y="321310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B7383C-EB9B-4869-8838-A14471C42D7B}"/>
              </a:ext>
            </a:extLst>
          </p:cNvPr>
          <p:cNvSpPr/>
          <p:nvPr/>
        </p:nvSpPr>
        <p:spPr>
          <a:xfrm>
            <a:off x="19240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4818DB-3843-4DC4-A963-871B6A98980B}"/>
              </a:ext>
            </a:extLst>
          </p:cNvPr>
          <p:cNvSpPr/>
          <p:nvPr/>
        </p:nvSpPr>
        <p:spPr>
          <a:xfrm>
            <a:off x="3047998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628D27-05D2-4D2A-8BFC-C8C975E0072F}"/>
              </a:ext>
            </a:extLst>
          </p:cNvPr>
          <p:cNvSpPr/>
          <p:nvPr/>
        </p:nvSpPr>
        <p:spPr>
          <a:xfrm>
            <a:off x="52387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2A2D4F-9416-4B08-A829-76CE6714E512}"/>
              </a:ext>
            </a:extLst>
          </p:cNvPr>
          <p:cNvSpPr/>
          <p:nvPr/>
        </p:nvSpPr>
        <p:spPr>
          <a:xfrm>
            <a:off x="8558211" y="39465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906D99-FE2A-4D79-8150-99E1C0147FF0}"/>
              </a:ext>
            </a:extLst>
          </p:cNvPr>
          <p:cNvSpPr/>
          <p:nvPr/>
        </p:nvSpPr>
        <p:spPr>
          <a:xfrm>
            <a:off x="1928809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8A5805-796E-4690-B136-F164EC033D78}"/>
              </a:ext>
            </a:extLst>
          </p:cNvPr>
          <p:cNvSpPr/>
          <p:nvPr/>
        </p:nvSpPr>
        <p:spPr>
          <a:xfrm>
            <a:off x="4181475" y="46831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B634FD-E79D-433D-949A-AC04FCC48667}"/>
              </a:ext>
            </a:extLst>
          </p:cNvPr>
          <p:cNvSpPr/>
          <p:nvPr/>
        </p:nvSpPr>
        <p:spPr>
          <a:xfrm>
            <a:off x="523875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038811-0448-4DC9-83B9-9379E4EE6675}"/>
              </a:ext>
            </a:extLst>
          </p:cNvPr>
          <p:cNvSpPr/>
          <p:nvPr/>
        </p:nvSpPr>
        <p:spPr>
          <a:xfrm>
            <a:off x="8548691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841235-DD1E-4103-9B4E-3D39D5004311}"/>
              </a:ext>
            </a:extLst>
          </p:cNvPr>
          <p:cNvSpPr/>
          <p:nvPr/>
        </p:nvSpPr>
        <p:spPr>
          <a:xfrm>
            <a:off x="967740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17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EAE7FE-E82C-430F-B09C-08484810C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8775" y="777875"/>
            <a:ext cx="8934450" cy="59563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1BE72A0-1F55-4648-92FC-F6AF0F3EB318}"/>
              </a:ext>
            </a:extLst>
          </p:cNvPr>
          <p:cNvSpPr/>
          <p:nvPr/>
        </p:nvSpPr>
        <p:spPr>
          <a:xfrm>
            <a:off x="1924050" y="9620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792737-F23B-40F0-B559-3A0281AA7A8A}"/>
              </a:ext>
            </a:extLst>
          </p:cNvPr>
          <p:cNvSpPr/>
          <p:nvPr/>
        </p:nvSpPr>
        <p:spPr>
          <a:xfrm>
            <a:off x="4181475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A6F595-327D-45B4-BE07-4155C67F7FC5}"/>
              </a:ext>
            </a:extLst>
          </p:cNvPr>
          <p:cNvSpPr/>
          <p:nvPr/>
        </p:nvSpPr>
        <p:spPr>
          <a:xfrm>
            <a:off x="6362700" y="9937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E06233-064A-4BE4-974F-969647C6446E}"/>
              </a:ext>
            </a:extLst>
          </p:cNvPr>
          <p:cNvSpPr/>
          <p:nvPr/>
        </p:nvSpPr>
        <p:spPr>
          <a:xfrm>
            <a:off x="30575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042FF-A7CE-4E7D-BC54-47B6E18E7FE4}"/>
              </a:ext>
            </a:extLst>
          </p:cNvPr>
          <p:cNvSpPr/>
          <p:nvPr/>
        </p:nvSpPr>
        <p:spPr>
          <a:xfrm>
            <a:off x="418147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D80B80-8D5C-4AA9-AE3A-2E5FB4D21660}"/>
              </a:ext>
            </a:extLst>
          </p:cNvPr>
          <p:cNvSpPr/>
          <p:nvPr/>
        </p:nvSpPr>
        <p:spPr>
          <a:xfrm>
            <a:off x="7439025" y="17303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1CF6E-CCC9-48A7-94B3-62FCF909214F}"/>
              </a:ext>
            </a:extLst>
          </p:cNvPr>
          <p:cNvSpPr/>
          <p:nvPr/>
        </p:nvSpPr>
        <p:spPr>
          <a:xfrm>
            <a:off x="8558212" y="17430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A1EA59-08A7-4304-8EC2-A47C59F4E6C1}"/>
              </a:ext>
            </a:extLst>
          </p:cNvPr>
          <p:cNvSpPr/>
          <p:nvPr/>
        </p:nvSpPr>
        <p:spPr>
          <a:xfrm>
            <a:off x="6362699" y="24669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8EB51F-C2B2-47A6-B82E-04787582BB5F}"/>
              </a:ext>
            </a:extLst>
          </p:cNvPr>
          <p:cNvSpPr/>
          <p:nvPr/>
        </p:nvSpPr>
        <p:spPr>
          <a:xfrm>
            <a:off x="8558212" y="24796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D91F8D-24DD-4F12-A089-268DD35A2244}"/>
              </a:ext>
            </a:extLst>
          </p:cNvPr>
          <p:cNvSpPr/>
          <p:nvPr/>
        </p:nvSpPr>
        <p:spPr>
          <a:xfrm>
            <a:off x="3047998" y="319087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5A0841-8AAC-4758-A8C8-8D174FB79EE3}"/>
              </a:ext>
            </a:extLst>
          </p:cNvPr>
          <p:cNvSpPr/>
          <p:nvPr/>
        </p:nvSpPr>
        <p:spPr>
          <a:xfrm>
            <a:off x="8558211" y="321310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B7383C-EB9B-4869-8838-A14471C42D7B}"/>
              </a:ext>
            </a:extLst>
          </p:cNvPr>
          <p:cNvSpPr/>
          <p:nvPr/>
        </p:nvSpPr>
        <p:spPr>
          <a:xfrm>
            <a:off x="19240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4818DB-3843-4DC4-A963-871B6A98980B}"/>
              </a:ext>
            </a:extLst>
          </p:cNvPr>
          <p:cNvSpPr/>
          <p:nvPr/>
        </p:nvSpPr>
        <p:spPr>
          <a:xfrm>
            <a:off x="3047998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3628D27-05D2-4D2A-8BFC-C8C975E0072F}"/>
              </a:ext>
            </a:extLst>
          </p:cNvPr>
          <p:cNvSpPr/>
          <p:nvPr/>
        </p:nvSpPr>
        <p:spPr>
          <a:xfrm>
            <a:off x="5238750" y="39592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2A2D4F-9416-4B08-A829-76CE6714E512}"/>
              </a:ext>
            </a:extLst>
          </p:cNvPr>
          <p:cNvSpPr/>
          <p:nvPr/>
        </p:nvSpPr>
        <p:spPr>
          <a:xfrm>
            <a:off x="8558211" y="39465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906D99-FE2A-4D79-8150-99E1C0147FF0}"/>
              </a:ext>
            </a:extLst>
          </p:cNvPr>
          <p:cNvSpPr/>
          <p:nvPr/>
        </p:nvSpPr>
        <p:spPr>
          <a:xfrm>
            <a:off x="1928809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8A5805-796E-4690-B136-F164EC033D78}"/>
              </a:ext>
            </a:extLst>
          </p:cNvPr>
          <p:cNvSpPr/>
          <p:nvPr/>
        </p:nvSpPr>
        <p:spPr>
          <a:xfrm>
            <a:off x="4181475" y="4683125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B634FD-E79D-433D-949A-AC04FCC48667}"/>
              </a:ext>
            </a:extLst>
          </p:cNvPr>
          <p:cNvSpPr/>
          <p:nvPr/>
        </p:nvSpPr>
        <p:spPr>
          <a:xfrm>
            <a:off x="523875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038811-0448-4DC9-83B9-9379E4EE6675}"/>
              </a:ext>
            </a:extLst>
          </p:cNvPr>
          <p:cNvSpPr/>
          <p:nvPr/>
        </p:nvSpPr>
        <p:spPr>
          <a:xfrm>
            <a:off x="8548691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841235-DD1E-4103-9B4E-3D39D5004311}"/>
              </a:ext>
            </a:extLst>
          </p:cNvPr>
          <p:cNvSpPr/>
          <p:nvPr/>
        </p:nvSpPr>
        <p:spPr>
          <a:xfrm>
            <a:off x="9677400" y="4692650"/>
            <a:ext cx="885825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848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/>
          <a:lstStyle/>
          <a:p>
            <a:pPr algn="ctr"/>
            <a:r>
              <a:rPr lang="en-US" dirty="0"/>
              <a:t>Mixed-effects nonlinear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253331"/>
            <a:ext cx="10754193" cy="1145095"/>
          </a:xfrm>
        </p:spPr>
        <p:txBody>
          <a:bodyPr>
            <a:normAutofit/>
          </a:bodyPr>
          <a:lstStyle/>
          <a:p>
            <a:r>
              <a:rPr lang="en-US" sz="2400" dirty="0"/>
              <a:t>Rate ~ b0 + b1*dt + b2*dt^2 + b3*sin(b4 + b5*dt) | State</a:t>
            </a:r>
          </a:p>
          <a:p>
            <a:pPr marL="457200" lvl="1" indent="0">
              <a:buNone/>
            </a:pPr>
            <a:r>
              <a:rPr lang="en-US" sz="1800" dirty="0"/>
              <a:t>where b0: y-</a:t>
            </a:r>
            <a:r>
              <a:rPr lang="en-US" sz="1800" dirty="0" err="1"/>
              <a:t>intersept</a:t>
            </a:r>
            <a:r>
              <a:rPr lang="en-US" sz="1800" dirty="0"/>
              <a:t>; b1: linear trend; b2: quadratic term; b3: wave magnitude; b4: wave offset left; b5: wavelength.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380D87-1378-499F-9D2B-F426003BC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1420884"/>
              </p:ext>
            </p:extLst>
          </p:nvPr>
        </p:nvGraphicFramePr>
        <p:xfrm>
          <a:off x="838200" y="2634521"/>
          <a:ext cx="10515602" cy="3112770"/>
        </p:xfrm>
        <a:graphic>
          <a:graphicData uri="http://schemas.openxmlformats.org/drawingml/2006/table">
            <a:tbl>
              <a:tblPr/>
              <a:tblGrid>
                <a:gridCol w="4453328">
                  <a:extLst>
                    <a:ext uri="{9D8B030D-6E8A-4147-A177-3AD203B41FA5}">
                      <a16:colId xmlns:a16="http://schemas.microsoft.com/office/drawing/2014/main" val="2637281409"/>
                    </a:ext>
                  </a:extLst>
                </a:gridCol>
                <a:gridCol w="1049311">
                  <a:extLst>
                    <a:ext uri="{9D8B030D-6E8A-4147-A177-3AD203B41FA5}">
                      <a16:colId xmlns:a16="http://schemas.microsoft.com/office/drawing/2014/main" val="4188577677"/>
                    </a:ext>
                  </a:extLst>
                </a:gridCol>
                <a:gridCol w="1139253">
                  <a:extLst>
                    <a:ext uri="{9D8B030D-6E8A-4147-A177-3AD203B41FA5}">
                      <a16:colId xmlns:a16="http://schemas.microsoft.com/office/drawing/2014/main" val="2791342735"/>
                    </a:ext>
                  </a:extLst>
                </a:gridCol>
                <a:gridCol w="1079292">
                  <a:extLst>
                    <a:ext uri="{9D8B030D-6E8A-4147-A177-3AD203B41FA5}">
                      <a16:colId xmlns:a16="http://schemas.microsoft.com/office/drawing/2014/main" val="3036698949"/>
                    </a:ext>
                  </a:extLst>
                </a:gridCol>
                <a:gridCol w="1019331">
                  <a:extLst>
                    <a:ext uri="{9D8B030D-6E8A-4147-A177-3AD203B41FA5}">
                      <a16:colId xmlns:a16="http://schemas.microsoft.com/office/drawing/2014/main" val="101901842"/>
                    </a:ext>
                  </a:extLst>
                </a:gridCol>
                <a:gridCol w="749508">
                  <a:extLst>
                    <a:ext uri="{9D8B030D-6E8A-4147-A177-3AD203B41FA5}">
                      <a16:colId xmlns:a16="http://schemas.microsoft.com/office/drawing/2014/main" val="527723666"/>
                    </a:ext>
                  </a:extLst>
                </a:gridCol>
                <a:gridCol w="1025579">
                  <a:extLst>
                    <a:ext uri="{9D8B030D-6E8A-4147-A177-3AD203B41FA5}">
                      <a16:colId xmlns:a16="http://schemas.microsoft.com/office/drawing/2014/main" val="1376699751"/>
                    </a:ext>
                  </a:extLst>
                </a:gridCol>
              </a:tblGrid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4742496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0.4277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-5.40E-05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2.04E-09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310204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-4.78E-05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1.61E-09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0.0107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34166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-0.1350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2.89E-05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-7.55E-10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0818712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0.0154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3.97E-06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-4.42E-11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9006971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1.1233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-7.92E-05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2.72E-09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3626312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-0.3035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4.26E-05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-1.29E-09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7679859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4.27E-05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-1.34E-09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2287380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3.95E-05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-2.92E-13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4524348"/>
                  </a:ext>
                </a:extLst>
              </a:tr>
              <a:tr h="19346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</a:t>
                      </a:r>
                    </a:p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-7.29E-06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3.33E-10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5541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4242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ACEC-9022-4669-8BED-8DBB900DD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4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Mixed-effects nonlinear model </a:t>
            </a:r>
            <a:br>
              <a:rPr lang="en-US" dirty="0"/>
            </a:br>
            <a:r>
              <a:rPr lang="en-US" sz="4400" dirty="0"/>
              <a:t>Mean Absolute Percent Error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FFA4-206B-474D-9805-F5D565FBD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7" y="1888531"/>
            <a:ext cx="10754193" cy="38059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MAPE = 100*mean(abs(Rate - prd3)/(Rate)))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85DF12D-7E71-4F4A-8DF4-3DE27A75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500484"/>
              </p:ext>
            </p:extLst>
          </p:nvPr>
        </p:nvGraphicFramePr>
        <p:xfrm>
          <a:off x="708494" y="2773662"/>
          <a:ext cx="10174365" cy="3457575"/>
        </p:xfrm>
        <a:graphic>
          <a:graphicData uri="http://schemas.openxmlformats.org/drawingml/2006/table">
            <a:tbl>
              <a:tblPr/>
              <a:tblGrid>
                <a:gridCol w="7030356">
                  <a:extLst>
                    <a:ext uri="{9D8B030D-6E8A-4147-A177-3AD203B41FA5}">
                      <a16:colId xmlns:a16="http://schemas.microsoft.com/office/drawing/2014/main" val="2308801914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910568733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1126650506"/>
                    </a:ext>
                  </a:extLst>
                </a:gridCol>
                <a:gridCol w="1048003">
                  <a:extLst>
                    <a:ext uri="{9D8B030D-6E8A-4147-A177-3AD203B41FA5}">
                      <a16:colId xmlns:a16="http://schemas.microsoft.com/office/drawing/2014/main" val="2302364464"/>
                    </a:ext>
                  </a:extLst>
                </a:gridCol>
              </a:tblGrid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Death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1851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Alzheimer disease (G30)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7365850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COVID-19 (U07.1)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127195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Cerebrovascular diseases (I60-I69)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70524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Chronic lower respiratory diseases (J40-J47)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840898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Diabetes mellitus (E10-E14)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66248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Diseases of heart (I00-I09,I11,I13,I20-I51)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0532897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Influenza and pneumonia (J09-J18)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188701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Malignant neoplasms (C00-C97)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9185475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diseases of respiratory system (J00-J06,J30- J39,J67,J70-J98)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982044"/>
                  </a:ext>
                </a:extLst>
              </a:tr>
              <a:tr h="1880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Other_rev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533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3492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1909</Words>
  <Application>Microsoft Office PowerPoint</Application>
  <PresentationFormat>Widescreen</PresentationFormat>
  <Paragraphs>676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Excess COVID-19 Deaths Modeling and Comparison by State</vt:lpstr>
      <vt:lpstr>Part I: 2010-2022 Data  with Causes of Death </vt:lpstr>
      <vt:lpstr>Data processing and subsetting</vt:lpstr>
      <vt:lpstr>PowerPoint Presentation</vt:lpstr>
      <vt:lpstr>PowerPoint Presentation</vt:lpstr>
      <vt:lpstr>PowerPoint Presentation</vt:lpstr>
      <vt:lpstr>PowerPoint Presentation</vt:lpstr>
      <vt:lpstr>Mixed-effects nonlinear model</vt:lpstr>
      <vt:lpstr>Mixed-effects nonlinear model  Mean Absolute Percent Error </vt:lpstr>
      <vt:lpstr>Mixed-effects nonlinear model  Excess Death</vt:lpstr>
      <vt:lpstr>Model Fits Example: Diabetes in CA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II: 2015-2023 Data  without Causes of Death </vt:lpstr>
      <vt:lpstr>Data processing and subsetting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Davit Sargsyan</dc:creator>
  <cp:lastModifiedBy>Davit Sargsyan</cp:lastModifiedBy>
  <cp:revision>28</cp:revision>
  <dcterms:created xsi:type="dcterms:W3CDTF">2023-03-25T15:51:12Z</dcterms:created>
  <dcterms:modified xsi:type="dcterms:W3CDTF">2023-07-17T03:10:31Z</dcterms:modified>
</cp:coreProperties>
</file>

<file path=docProps/thumbnail.jpeg>
</file>